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59" r:id="rId5"/>
    <p:sldId id="273" r:id="rId6"/>
    <p:sldId id="260" r:id="rId7"/>
    <p:sldId id="264" r:id="rId8"/>
    <p:sldId id="265" r:id="rId9"/>
    <p:sldId id="275" r:id="rId10"/>
    <p:sldId id="276" r:id="rId11"/>
    <p:sldId id="279" r:id="rId12"/>
    <p:sldId id="280" r:id="rId13"/>
    <p:sldId id="281" r:id="rId14"/>
    <p:sldId id="277" r:id="rId15"/>
    <p:sldId id="278" r:id="rId16"/>
    <p:sldId id="282" r:id="rId17"/>
    <p:sldId id="274" r:id="rId18"/>
    <p:sldId id="283" r:id="rId19"/>
    <p:sldId id="271" r:id="rId20"/>
    <p:sldId id="272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66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37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91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17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19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6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65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42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99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91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84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69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321C82-0D2D-4163-A519-A639F4A129D1}" type="datetimeFigureOut">
              <a:rPr lang="zh-TW" altLang="en-US" smtClean="0"/>
              <a:t>2019/9/9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0F40A6-576F-46CC-A612-F6ACC584169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091628601026564/" TargetMode="External"/><Relationship Id="rId2" Type="http://schemas.openxmlformats.org/officeDocument/2006/relationships/hyperlink" Target="http://120.108.221.55/profchwu/dcte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36942;&#21435;&#25104;&#26524;/&#35506;&#31243;&#23526;&#26045;&#36942;&#31243;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&#36942;&#21435;&#25104;&#26524;/ADT104121_&#31777;&#23431;&#21531;_&#38651;&#23376;&#21830;&#21209;&#33287;&#32178;&#36335;&#34892;&#37559;eprotfolio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promotor.pixnet.net/blog/post/35907377-%E7%B6%B2%E8%B7%AF%E8%A1%8C%E9%8A%B7%E5%BE%9E4p%E8%B5%B0%E4%BE%86%EF%BC%8C%E8%B5%B0%E9%81%8E4c%EF%BC%8C%E5%B7%B2%E7%B6%93%E9%82%81%E5%85%A5%E4%BA%864s-(%E4%B8%80)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133644"/>
            <a:ext cx="7543800" cy="2719292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電子商務與</a:t>
            </a:r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數位互動行銷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305800" cy="25202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數位系四年級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吳智鴻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教學網站：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hlinkClick r:id="rId2"/>
              </a:rPr>
              <a:t>http://120.108.221.55/profchwu/dctec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FB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社團：  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108 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數位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系</a:t>
            </a:r>
            <a:r>
              <a:rPr lang="zh-TW" altLang="en-US" dirty="0" smtClean="0">
                <a:solidFill>
                  <a:schemeClr val="tx1"/>
                </a:solidFill>
              </a:rPr>
              <a:t>電子商務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互動行銷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dirty="0">
                <a:hlinkClick r:id="rId3"/>
              </a:rPr>
              <a:t>https://www.facebook.com/groups/1091628601026564/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067944" y="594928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2019/09/10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25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廠商代表</a:t>
            </a:r>
            <a:endParaRPr lang="zh-TW" altLang="en-US" dirty="0"/>
          </a:p>
        </p:txBody>
      </p:sp>
      <p:pic>
        <p:nvPicPr>
          <p:cNvPr id="2050" name="Picture 2" descr="ååè£¡å¯è½æ6 åäººãåæ¬é­åèãå¾®ç¬çäººãå¤§å®¶ç«è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37361"/>
            <a:ext cx="53626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3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趙國松 大飛</a:t>
            </a:r>
            <a:endParaRPr lang="zh-TW" altLang="en-US" dirty="0"/>
          </a:p>
        </p:txBody>
      </p:sp>
      <p:pic>
        <p:nvPicPr>
          <p:cNvPr id="4098" name="Picture 2" descr="ååè£¡å¯è½æä¸æå¤äººåç¸æ©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9" y="1772816"/>
            <a:ext cx="4221911" cy="23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ååè£¡å¯è½æ2 åäººãå¤§å®¶ç«è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354960" cy="244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764704"/>
            <a:ext cx="857426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868930"/>
            <a:ext cx="7543800" cy="39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1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業師授課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賴董事長 社群行銷</a:t>
            </a:r>
            <a:endParaRPr lang="zh-TW" altLang="en-US" dirty="0"/>
          </a:p>
        </p:txBody>
      </p:sp>
      <p:pic>
        <p:nvPicPr>
          <p:cNvPr id="3074" name="Picture 2" descr="ååè£¡å¯è½æ2 åäººãå¾®ç¬çäººãå¤§å®¶ç«è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9" y="1846263"/>
            <a:ext cx="715151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2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44824"/>
            <a:ext cx="586144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1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企業參訪與企劃案簡報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654" y="1846263"/>
            <a:ext cx="718314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9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過去優良成果介紹</a:t>
            </a:r>
            <a:endParaRPr lang="zh-TW" altLang="en-US" dirty="0"/>
          </a:p>
        </p:txBody>
      </p:sp>
      <p:pic>
        <p:nvPicPr>
          <p:cNvPr id="4" name="內容版面配置區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844824"/>
            <a:ext cx="2923432" cy="402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844824"/>
            <a:ext cx="2990767" cy="402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893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課程理念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7853497" cy="402336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跨領域結合，把數位系三年中所學技術整合</a:t>
            </a:r>
            <a:endParaRPr lang="en-US" altLang="zh-TW" sz="3200" dirty="0"/>
          </a:p>
          <a:p>
            <a:pPr lvl="1"/>
            <a:r>
              <a:rPr lang="zh-TW" altLang="en-US" sz="2800" dirty="0" smtClean="0"/>
              <a:t>資訊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設計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行銷</a:t>
            </a:r>
            <a:endParaRPr lang="en-US" altLang="zh-TW" sz="2800" dirty="0" smtClean="0"/>
          </a:p>
          <a:p>
            <a:r>
              <a:rPr lang="zh-TW" altLang="en-US" sz="3200" dirty="0" smtClean="0"/>
              <a:t>與業界結合</a:t>
            </a:r>
            <a:endParaRPr lang="en-US" altLang="zh-TW" sz="3200" dirty="0" smtClean="0"/>
          </a:p>
          <a:p>
            <a:pPr lvl="1"/>
            <a:r>
              <a:rPr lang="zh-TW" altLang="en-US" sz="3000" dirty="0" smtClean="0"/>
              <a:t>邀請業界廠商參與，把所學實際應用在行銷</a:t>
            </a:r>
            <a:endParaRPr lang="en-US" altLang="zh-TW" sz="3000" dirty="0" smtClean="0"/>
          </a:p>
          <a:p>
            <a:r>
              <a:rPr lang="zh-TW" altLang="en-US" sz="3200" dirty="0" smtClean="0"/>
              <a:t>讓大家看見你的實力</a:t>
            </a:r>
            <a:endParaRPr lang="en-US" altLang="zh-TW" sz="3200" dirty="0" smtClean="0"/>
          </a:p>
          <a:p>
            <a:r>
              <a:rPr lang="zh-TW" altLang="en-US" sz="3200" dirty="0" smtClean="0"/>
              <a:t>團隊的整合與戰力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5491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電子商務就是把傳統的商業活動搬到新興的網際網路</a:t>
            </a:r>
            <a:r>
              <a:rPr lang="en-US" altLang="zh-TW" dirty="0"/>
              <a:t>(Internet)</a:t>
            </a:r>
            <a:r>
              <a:rPr lang="zh-TW" altLang="en-US" dirty="0"/>
              <a:t>上來進行。 </a:t>
            </a:r>
            <a:br>
              <a:rPr lang="zh-TW" altLang="en-US" dirty="0"/>
            </a:br>
            <a:endParaRPr lang="en-US" altLang="zh-TW" dirty="0" smtClean="0"/>
          </a:p>
          <a:p>
            <a:r>
              <a:rPr lang="en-US" altLang="zh-TW" dirty="0" err="1" smtClean="0"/>
              <a:t>Kalakota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dirty="0" err="1"/>
              <a:t>Whinston</a:t>
            </a:r>
            <a:r>
              <a:rPr lang="en-US" altLang="zh-TW" dirty="0"/>
              <a:t>(1997)</a:t>
            </a:r>
            <a:r>
              <a:rPr lang="zh-TW" altLang="en-US" dirty="0"/>
              <a:t>認為，所謂的電子商務，係指利用網際網路進行購買、銷售或交換產品與服務。功能在降低成本、縮短產品的生命週期、加速得到顧客的反應，及增加服務的品質。</a:t>
            </a:r>
          </a:p>
        </p:txBody>
      </p:sp>
    </p:spTree>
    <p:extLst>
      <p:ext uri="{BB962C8B-B14F-4D97-AF65-F5344CB8AC3E}">
        <p14:creationId xmlns:p14="http://schemas.microsoft.com/office/powerpoint/2010/main" val="209171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Why do we need to learn EC/Internet Marketing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6484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電子商務四個領域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58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透過電子化的角度，可將電子商務分為四個流</a:t>
            </a:r>
            <a:r>
              <a:rPr lang="en-US" altLang="zh-TW" dirty="0"/>
              <a:t>(flow)</a:t>
            </a:r>
            <a:r>
              <a:rPr lang="zh-TW" altLang="en-US" dirty="0"/>
              <a:t>來探討 </a:t>
            </a:r>
            <a:endParaRPr lang="en-US" altLang="zh-TW" dirty="0" smtClean="0"/>
          </a:p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商流 </a:t>
            </a:r>
            <a:br>
              <a:rPr lang="zh-TW" altLang="en-US" dirty="0"/>
            </a:br>
            <a:r>
              <a:rPr lang="zh-TW" altLang="en-US" dirty="0"/>
              <a:t> </a:t>
            </a:r>
            <a:r>
              <a:rPr lang="zh-TW" altLang="en-US" dirty="0" smtClean="0"/>
              <a:t>     電子商務</a:t>
            </a:r>
            <a:r>
              <a:rPr lang="zh-TW" altLang="en-US" dirty="0"/>
              <a:t>上的「商流」係指資產所有權的轉移，亦即商品</a:t>
            </a:r>
            <a:r>
              <a:rPr lang="zh-TW" altLang="en-US" dirty="0" smtClean="0"/>
              <a:t>由製造商</a:t>
            </a:r>
            <a:r>
              <a:rPr lang="zh-TW" altLang="en-US" dirty="0"/>
              <a:t>、物流中心、零售商到消費者的所有權轉移的過程。 </a:t>
            </a:r>
            <a:endParaRPr lang="en-US" altLang="zh-TW" dirty="0" smtClean="0"/>
          </a:p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物流 </a:t>
            </a:r>
            <a:br>
              <a:rPr lang="zh-TW" altLang="en-US" dirty="0"/>
            </a:br>
            <a:r>
              <a:rPr lang="zh-TW" altLang="en-US" dirty="0"/>
              <a:t>「物流」係指實體物品流動或運送傳遞，如由原料轉換成完成品，最終送到消費者手中之實體物品流動的過程。 </a:t>
            </a:r>
            <a:endParaRPr lang="en-US" altLang="zh-TW" dirty="0" smtClean="0"/>
          </a:p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en-US" dirty="0"/>
              <a:t>金流 </a:t>
            </a:r>
            <a:br>
              <a:rPr lang="zh-TW" altLang="en-US" dirty="0"/>
            </a:br>
            <a:r>
              <a:rPr lang="zh-TW" altLang="en-US" dirty="0"/>
              <a:t>「金流」係指電子商務中金錢或帳務的流通過程，亦即因為資產所有權的移動而造成的金錢或帳務的移動。 </a:t>
            </a:r>
            <a:br>
              <a:rPr lang="zh-TW" altLang="en-US" dirty="0"/>
            </a:b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/>
              <a:t>四</a:t>
            </a:r>
            <a:r>
              <a:rPr lang="en-US" altLang="zh-TW" dirty="0"/>
              <a:t>)</a:t>
            </a:r>
            <a:r>
              <a:rPr lang="zh-TW" altLang="en-US" dirty="0"/>
              <a:t>資訊流 </a:t>
            </a:r>
            <a:br>
              <a:rPr lang="zh-TW" altLang="en-US" dirty="0"/>
            </a:br>
            <a:r>
              <a:rPr lang="zh-TW" altLang="en-US" dirty="0"/>
              <a:t>「資訊流」係指資訊的交換，即為達上述三項流動而造成的資訊交換。</a:t>
            </a:r>
          </a:p>
        </p:txBody>
      </p:sp>
    </p:spTree>
    <p:extLst>
      <p:ext uri="{BB962C8B-B14F-4D97-AF65-F5344CB8AC3E}">
        <p14:creationId xmlns:p14="http://schemas.microsoft.com/office/powerpoint/2010/main" val="1068255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電子商務</a:t>
            </a:r>
            <a:r>
              <a:rPr lang="en-US" altLang="zh-TW" dirty="0" smtClean="0"/>
              <a:t>Electronic Commerce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金流</a:t>
            </a:r>
            <a:endParaRPr lang="en-US" altLang="zh-TW" sz="32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92608" lvl="1" indent="0">
              <a:buNone/>
            </a:pPr>
            <a:r>
              <a:rPr lang="en-US" altLang="zh-TW" sz="3000" dirty="0"/>
              <a:t> </a:t>
            </a:r>
            <a:r>
              <a:rPr lang="en-US" altLang="zh-TW" sz="3000" dirty="0" smtClean="0"/>
              <a:t>  ex. </a:t>
            </a:r>
            <a:r>
              <a:rPr lang="zh-TW" altLang="en-US" sz="3000" dirty="0" smtClean="0"/>
              <a:t>第三方支付、支付寶</a:t>
            </a:r>
            <a:endParaRPr lang="en-US" altLang="zh-TW" sz="30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物流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 smtClean="0"/>
              <a:t>ex. </a:t>
            </a:r>
            <a:r>
              <a:rPr lang="zh-TW" altLang="en-US" sz="3200" dirty="0" smtClean="0"/>
              <a:t>順豐快遞、黑貓宅即便</a:t>
            </a:r>
            <a:endParaRPr lang="en-US" altLang="zh-TW" sz="32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資訊流</a:t>
            </a:r>
            <a: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ex. 104</a:t>
            </a: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人力銀行、</a:t>
            </a:r>
            <a: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IG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商流</a:t>
            </a:r>
            <a: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ex. </a:t>
            </a: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網路商店</a:t>
            </a:r>
            <a: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endParaRPr lang="zh-TW" altLang="en-US" sz="32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338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網路行銷（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4P)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產品（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Product)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價格（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Price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通路（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Place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）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推廣（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Promotion)</a:t>
            </a:r>
          </a:p>
        </p:txBody>
      </p:sp>
    </p:spTree>
    <p:extLst>
      <p:ext uri="{BB962C8B-B14F-4D97-AF65-F5344CB8AC3E}">
        <p14:creationId xmlns:p14="http://schemas.microsoft.com/office/powerpoint/2010/main" val="3275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網路行銷的演變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4P-&gt; 4C -&gt; 4S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1026" name="Picture 2" descr="4p4c4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72" y="1340768"/>
            <a:ext cx="5184576" cy="4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57955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>
                <a:hlinkClick r:id="rId3"/>
              </a:rPr>
              <a:t>參考來源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378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Who should to learn EC/Marketing?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52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教學網站</a:t>
            </a:r>
            <a:endParaRPr lang="zh-TW" altLang="en-US" sz="32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6623654" cy="5976664"/>
          </a:xfrm>
        </p:spPr>
      </p:pic>
    </p:spTree>
    <p:extLst>
      <p:ext uri="{BB962C8B-B14F-4D97-AF65-F5344CB8AC3E}">
        <p14:creationId xmlns:p14="http://schemas.microsoft.com/office/powerpoint/2010/main" val="128904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FB</a:t>
            </a:r>
            <a:r>
              <a:rPr lang="zh-TW" altLang="en-US" dirty="0" smtClean="0"/>
              <a:t>社團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108 </a:t>
            </a:r>
            <a:r>
              <a:rPr lang="zh-TW" altLang="en-US" dirty="0" smtClean="0"/>
              <a:t>數位系電子商務互動行銷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806" y="2132856"/>
            <a:ext cx="7543800" cy="31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5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上課方式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課堂講解</a:t>
            </a:r>
            <a:endParaRPr lang="en-US" altLang="zh-TW" dirty="0" smtClean="0"/>
          </a:p>
          <a:p>
            <a:r>
              <a:rPr lang="zh-TW" altLang="en-US" dirty="0" smtClean="0"/>
              <a:t>業師經驗分享</a:t>
            </a:r>
            <a:endParaRPr lang="en-US" altLang="zh-TW" dirty="0" smtClean="0"/>
          </a:p>
          <a:p>
            <a:r>
              <a:rPr lang="zh-TW" altLang="en-US" dirty="0"/>
              <a:t>課堂實</a:t>
            </a:r>
            <a:r>
              <a:rPr lang="zh-TW" altLang="en-US" dirty="0" smtClean="0"/>
              <a:t>做</a:t>
            </a:r>
            <a:endParaRPr lang="en-US" altLang="zh-TW" dirty="0" smtClean="0"/>
          </a:p>
          <a:p>
            <a:r>
              <a:rPr lang="zh-TW" altLang="en-US" dirty="0" smtClean="0"/>
              <a:t>案例報告與分享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課堂要求</a:t>
            </a:r>
            <a:endParaRPr lang="en-US" altLang="zh-TW" dirty="0" smtClean="0"/>
          </a:p>
          <a:p>
            <a:pPr lvl="1"/>
            <a:r>
              <a:rPr lang="zh-TW" altLang="en-US" dirty="0"/>
              <a:t>期中</a:t>
            </a:r>
            <a:r>
              <a:rPr lang="zh-TW" altLang="en-US" dirty="0" smtClean="0"/>
              <a:t>報告</a:t>
            </a:r>
            <a:endParaRPr lang="en-US" altLang="zh-TW" dirty="0" smtClean="0"/>
          </a:p>
          <a:p>
            <a:pPr lvl="1"/>
            <a:r>
              <a:rPr lang="zh-TW" altLang="en-US" dirty="0"/>
              <a:t>期末</a:t>
            </a:r>
            <a:r>
              <a:rPr lang="zh-TW" altLang="en-US" dirty="0" smtClean="0"/>
              <a:t>報告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平時作業（學習單、</a:t>
            </a:r>
            <a:r>
              <a:rPr lang="en-US" altLang="zh-TW" dirty="0" smtClean="0"/>
              <a:t>E-Portfolio</a:t>
            </a:r>
            <a:r>
              <a:rPr lang="zh-TW" altLang="en-US" dirty="0" smtClean="0"/>
              <a:t>作業、出席率）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老師第一節上課時點名</a:t>
            </a:r>
            <a:r>
              <a:rPr lang="zh-TW" altLang="en-US" dirty="0" smtClean="0">
                <a:solidFill>
                  <a:srgbClr val="FF0000"/>
                </a:solidFill>
              </a:rPr>
              <a:t>，</a:t>
            </a:r>
            <a:r>
              <a:rPr lang="en-US" altLang="zh-TW" dirty="0" smtClean="0">
                <a:solidFill>
                  <a:srgbClr val="FF0000"/>
                </a:solidFill>
              </a:rPr>
              <a:t>9:30</a:t>
            </a:r>
            <a:r>
              <a:rPr lang="zh-TW" altLang="en-US" dirty="0" smtClean="0">
                <a:solidFill>
                  <a:srgbClr val="FF0000"/>
                </a:solidFill>
              </a:rPr>
              <a:t>點名。出席者</a:t>
            </a:r>
            <a:r>
              <a:rPr lang="zh-TW" altLang="en-US" dirty="0" smtClean="0">
                <a:solidFill>
                  <a:srgbClr val="FF0000"/>
                </a:solidFill>
              </a:rPr>
              <a:t>每次＋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分</a:t>
            </a:r>
            <a:r>
              <a:rPr lang="zh-TW" altLang="en-US" dirty="0" smtClean="0">
                <a:solidFill>
                  <a:srgbClr val="FF0000"/>
                </a:solidFill>
              </a:rPr>
              <a:t>。超過</a:t>
            </a:r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r>
              <a:rPr lang="zh-TW" altLang="en-US" dirty="0" smtClean="0">
                <a:solidFill>
                  <a:srgbClr val="FF0000"/>
                </a:solidFill>
              </a:rPr>
              <a:t>次未到者平時成績不及格。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endParaRPr lang="en-US" altLang="zh-TW" dirty="0"/>
          </a:p>
          <a:p>
            <a:r>
              <a:rPr lang="zh-TW" altLang="en-US" dirty="0" smtClean="0"/>
              <a:t>上課時間：星期二上午 </a:t>
            </a:r>
            <a:r>
              <a:rPr lang="en-US" altLang="zh-TW" dirty="0" smtClean="0"/>
              <a:t>9:10 – 12:00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953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授課內容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電子商務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FB</a:t>
            </a:r>
            <a:r>
              <a:rPr lang="zh-TW" altLang="en-US" dirty="0" smtClean="0"/>
              <a:t>粉絲</a:t>
            </a:r>
            <a:r>
              <a:rPr lang="zh-TW" altLang="en-US" dirty="0"/>
              <a:t>頁經營</a:t>
            </a:r>
            <a:endParaRPr lang="en-US" altLang="zh-TW" dirty="0"/>
          </a:p>
          <a:p>
            <a:r>
              <a:rPr lang="zh-TW" altLang="en-US" dirty="0"/>
              <a:t>銷售網頁</a:t>
            </a:r>
            <a:r>
              <a:rPr lang="zh-TW" altLang="en-US" dirty="0" smtClean="0"/>
              <a:t>製作</a:t>
            </a:r>
            <a:endParaRPr lang="en-US" altLang="zh-TW" dirty="0"/>
          </a:p>
          <a:p>
            <a:r>
              <a:rPr lang="zh-TW" altLang="en-US" dirty="0"/>
              <a:t>電子商務</a:t>
            </a:r>
            <a:endParaRPr lang="en-US" altLang="zh-TW" dirty="0"/>
          </a:p>
          <a:p>
            <a:pPr lvl="1"/>
            <a:r>
              <a:rPr lang="zh-TW" altLang="en-US" dirty="0"/>
              <a:t>金流、資訊流、物流、</a:t>
            </a:r>
            <a:endParaRPr lang="en-US" altLang="zh-TW" dirty="0"/>
          </a:p>
          <a:p>
            <a:pPr lvl="1"/>
            <a:r>
              <a:rPr lang="zh-TW" altLang="en-US" dirty="0"/>
              <a:t>第三方支付、支付寶</a:t>
            </a:r>
            <a:endParaRPr lang="en-US" altLang="zh-TW" dirty="0"/>
          </a:p>
          <a:p>
            <a:pPr lvl="1"/>
            <a:r>
              <a:rPr lang="zh-TW" altLang="en-US" dirty="0"/>
              <a:t>商業創新模式介紹</a:t>
            </a:r>
            <a:endParaRPr lang="en-US" altLang="zh-TW" dirty="0"/>
          </a:p>
          <a:p>
            <a:r>
              <a:rPr lang="en-US" altLang="zh-TW" dirty="0"/>
              <a:t>Google Analytics</a:t>
            </a:r>
            <a:r>
              <a:rPr lang="zh-TW" altLang="en-US" dirty="0"/>
              <a:t>網站分析</a:t>
            </a:r>
            <a:endParaRPr lang="en-US" altLang="zh-TW" dirty="0"/>
          </a:p>
          <a:p>
            <a:r>
              <a:rPr lang="zh-TW" altLang="en-US" dirty="0" smtClean="0"/>
              <a:t>行銷大</a:t>
            </a:r>
            <a:r>
              <a:rPr lang="zh-TW" altLang="en-US" dirty="0"/>
              <a:t>數據分析</a:t>
            </a:r>
            <a:endParaRPr lang="en-US" altLang="zh-TW" dirty="0"/>
          </a:p>
          <a:p>
            <a:r>
              <a:rPr lang="zh-TW" altLang="en-US" dirty="0" smtClean="0"/>
              <a:t>情感分析技術的</a:t>
            </a:r>
            <a:r>
              <a:rPr lang="zh-TW" altLang="en-US" dirty="0"/>
              <a:t>應用</a:t>
            </a:r>
            <a:endParaRPr lang="en-US" altLang="zh-TW" dirty="0"/>
          </a:p>
          <a:p>
            <a:r>
              <a:rPr lang="zh-TW" altLang="en-US" dirty="0"/>
              <a:t>網路募資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網路行銷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/>
              <a:t>網路行銷手法</a:t>
            </a:r>
            <a:endParaRPr lang="en-US" altLang="zh-TW" dirty="0"/>
          </a:p>
          <a:p>
            <a:pPr lvl="1"/>
            <a:r>
              <a:rPr lang="zh-TW" altLang="en-US" dirty="0"/>
              <a:t>內容農場、故事行銷</a:t>
            </a:r>
            <a:endParaRPr lang="en-US" altLang="zh-TW" dirty="0"/>
          </a:p>
          <a:p>
            <a:pPr lvl="1"/>
            <a:r>
              <a:rPr lang="en-US" altLang="zh-TW" dirty="0"/>
              <a:t>FB</a:t>
            </a:r>
            <a:r>
              <a:rPr lang="zh-TW" altLang="en-US" dirty="0" smtClean="0"/>
              <a:t>廣告設定</a:t>
            </a:r>
            <a:endParaRPr lang="en-US" altLang="zh-TW" dirty="0"/>
          </a:p>
          <a:p>
            <a:r>
              <a:rPr lang="zh-TW" altLang="en-US" dirty="0"/>
              <a:t>網站建置</a:t>
            </a:r>
            <a:endParaRPr lang="en-US" altLang="zh-TW" dirty="0"/>
          </a:p>
          <a:p>
            <a:r>
              <a:rPr lang="zh-TW" altLang="en-US" dirty="0"/>
              <a:t>關鍵字</a:t>
            </a:r>
            <a:r>
              <a:rPr lang="en-US" altLang="zh-TW" dirty="0"/>
              <a:t>SEO</a:t>
            </a:r>
            <a:r>
              <a:rPr lang="zh-TW" altLang="en-US" dirty="0"/>
              <a:t>行銷</a:t>
            </a:r>
            <a:endParaRPr lang="en-US" altLang="zh-TW" dirty="0"/>
          </a:p>
          <a:p>
            <a:r>
              <a:rPr lang="zh-TW" altLang="en-US" dirty="0" smtClean="0"/>
              <a:t>數位</a:t>
            </a:r>
            <a:r>
              <a:rPr lang="zh-TW" altLang="en-US" dirty="0"/>
              <a:t>行銷</a:t>
            </a:r>
            <a:endParaRPr lang="en-US" altLang="zh-TW" dirty="0"/>
          </a:p>
          <a:p>
            <a:r>
              <a:rPr lang="zh-TW" altLang="en-US" dirty="0"/>
              <a:t>互動</a:t>
            </a:r>
            <a:r>
              <a:rPr lang="zh-TW" altLang="en-US" dirty="0" smtClean="0"/>
              <a:t>行銷</a:t>
            </a:r>
            <a:endParaRPr lang="en-US" altLang="zh-TW" dirty="0" smtClean="0"/>
          </a:p>
          <a:p>
            <a:r>
              <a:rPr lang="zh-TW" altLang="en-US" dirty="0" smtClean="0"/>
              <a:t>網路</a:t>
            </a:r>
            <a:r>
              <a:rPr lang="en-US" altLang="zh-TW" dirty="0" smtClean="0"/>
              <a:t>A/B</a:t>
            </a:r>
            <a:r>
              <a:rPr lang="zh-TW" altLang="en-US" dirty="0" smtClean="0"/>
              <a:t> </a:t>
            </a:r>
            <a:r>
              <a:rPr lang="en-US" altLang="zh-TW" dirty="0" smtClean="0"/>
              <a:t>test</a:t>
            </a:r>
          </a:p>
          <a:p>
            <a:r>
              <a:rPr lang="zh-TW" altLang="en-US" dirty="0" smtClean="0"/>
              <a:t>網路調查工具</a:t>
            </a:r>
            <a:endParaRPr lang="en-US" altLang="zh-TW" dirty="0" smtClean="0"/>
          </a:p>
          <a:p>
            <a:r>
              <a:rPr lang="zh-TW" altLang="en-US" dirty="0" smtClean="0"/>
              <a:t>網路</a:t>
            </a:r>
            <a:r>
              <a:rPr lang="zh-TW" altLang="en-US" dirty="0"/>
              <a:t>直播、網紅</a:t>
            </a:r>
            <a:endParaRPr lang="en-US" altLang="zh-TW" dirty="0"/>
          </a:p>
          <a:p>
            <a:r>
              <a:rPr lang="zh-TW" altLang="en-US" dirty="0"/>
              <a:t>網路廣告分析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91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88640"/>
            <a:ext cx="7543801" cy="4023360"/>
          </a:xfrm>
        </p:spPr>
        <p:txBody>
          <a:bodyPr/>
          <a:lstStyle/>
          <a:p>
            <a:r>
              <a:rPr lang="zh-TW" altLang="en-US" dirty="0" smtClean="0"/>
              <a:t>授課大綱內容</a:t>
            </a:r>
            <a:r>
              <a:rPr lang="en-US" altLang="zh-TW" dirty="0" smtClean="0"/>
              <a:t>(</a:t>
            </a:r>
            <a:r>
              <a:rPr lang="zh-TW" altLang="en-US" dirty="0" smtClean="0"/>
              <a:t>預計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6124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6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r>
              <a:rPr lang="zh-TW" altLang="en-US" dirty="0" smtClean="0"/>
              <a:t>期末簡報</a:t>
            </a:r>
            <a:endParaRPr lang="zh-TW" altLang="en-US" dirty="0"/>
          </a:p>
        </p:txBody>
      </p:sp>
      <p:pic>
        <p:nvPicPr>
          <p:cNvPr id="1026" name="Picture 2" descr="ååè£¡å¯è½æ16 åäººãåæ¬é»éé¯ãé­åèã Fuhsuan Yang ååè²åãå¾®ç¬çäººãå¤§å®¶ç«èåå®¤å§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3"/>
            <a:ext cx="6629360" cy="49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24882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</TotalTime>
  <Words>351</Words>
  <Application>Microsoft Office PowerPoint</Application>
  <PresentationFormat>如螢幕大小 (4:3)</PresentationFormat>
  <Paragraphs>86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Adobe 繁黑體 Std B</vt:lpstr>
      <vt:lpstr>新細明體</vt:lpstr>
      <vt:lpstr>Arial</vt:lpstr>
      <vt:lpstr>Calibri</vt:lpstr>
      <vt:lpstr>Calibri Light</vt:lpstr>
      <vt:lpstr>回顧</vt:lpstr>
      <vt:lpstr>電子商務與 數位互動行銷</vt:lpstr>
      <vt:lpstr>Why do we need to learn EC/Internet Marketing?</vt:lpstr>
      <vt:lpstr>Who should to learn EC/Marketing?</vt:lpstr>
      <vt:lpstr>教學網站</vt:lpstr>
      <vt:lpstr>FB社團 108 數位系電子商務互動行銷</vt:lpstr>
      <vt:lpstr>上課方式</vt:lpstr>
      <vt:lpstr>授課內容</vt:lpstr>
      <vt:lpstr>PowerPoint 簡報</vt:lpstr>
      <vt:lpstr>期末簡報</vt:lpstr>
      <vt:lpstr>廠商代表</vt:lpstr>
      <vt:lpstr>趙國松 大飛</vt:lpstr>
      <vt:lpstr>PowerPoint 簡報</vt:lpstr>
      <vt:lpstr>PowerPoint 簡報</vt:lpstr>
      <vt:lpstr>業師授課 賴董事長 社群行銷</vt:lpstr>
      <vt:lpstr>PowerPoint 簡報</vt:lpstr>
      <vt:lpstr>企業參訪與企劃案簡報</vt:lpstr>
      <vt:lpstr>過去優良成果介紹</vt:lpstr>
      <vt:lpstr>課程理念</vt:lpstr>
      <vt:lpstr>電子商務的定義</vt:lpstr>
      <vt:lpstr>電子商務四個領域</vt:lpstr>
      <vt:lpstr>電子商務Electronic Commerce</vt:lpstr>
      <vt:lpstr>網路行銷（4P)</vt:lpstr>
      <vt:lpstr>網路行銷的演變 4P-&gt; 4C -&gt; 4S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電子商務與網路行銷</dc:title>
  <dc:creator>Apple</dc:creator>
  <cp:lastModifiedBy>eric-i7</cp:lastModifiedBy>
  <cp:revision>31</cp:revision>
  <dcterms:created xsi:type="dcterms:W3CDTF">2016-08-21T16:06:37Z</dcterms:created>
  <dcterms:modified xsi:type="dcterms:W3CDTF">2019-09-09T14:26:17Z</dcterms:modified>
</cp:coreProperties>
</file>